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100000"/>
  </p:normalViewPr>
  <p:slideViewPr>
    <p:cSldViewPr snapToGrid="0">
      <p:cViewPr varScale="1">
        <p:scale>
          <a:sx n="68" d="100"/>
          <a:sy n="68" d="100"/>
        </p:scale>
        <p:origin x="576" y="5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69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46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69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4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5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7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3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5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F5728-8289-482D-9DE8-144D9923A047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63CE5-83DD-4428-9418-9D74E9F81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iae.co.kr/article/2023020911430510752" TargetMode="External"/><Relationship Id="rId7" Type="http://schemas.openxmlformats.org/officeDocument/2006/relationships/hyperlink" Target="https://yozm.wishket.com/magazine/detail/1252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isitjeju.or.kr/web/bbs/bbsDtl.do?pageIndex=1&amp;sBbsId=HOTELCLS&amp;bbsId=HOTELCLS&amp;noticeNum=13&amp;authNum=&amp;sKeyOpt=1&amp;sKey=" TargetMode="External"/><Relationship Id="rId5" Type="http://schemas.openxmlformats.org/officeDocument/2006/relationships/hyperlink" Target="https://www.agoda.com" TargetMode="External"/><Relationship Id="rId4" Type="http://schemas.openxmlformats.org/officeDocument/2006/relationships/hyperlink" Target="http://www.ihalla.com/article.php?aid=167204531773633601%20(&#54620;&#46972;&#51068;&#48372;,%202022.%2012.26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5180" b="10540"/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225" y="1585315"/>
            <a:ext cx="9545115" cy="1031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100" b="1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리뷰 기반 호텔 평점 재설정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472313" y="203381"/>
            <a:ext cx="218067" cy="801475"/>
            <a:chOff x="5918089" y="747925"/>
            <a:chExt cx="372208" cy="1368000"/>
          </a:xfrm>
          <a:solidFill>
            <a:srgbClr val="95C9DE"/>
          </a:solidFill>
        </p:grpSpPr>
        <p:sp>
          <p:nvSpPr>
            <p:cNvPr id="13" name="모서리가 둥근 직사각형 1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0821720" y="2985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7562994" y="6021955"/>
            <a:ext cx="4440544" cy="519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팀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 </a:t>
            </a:r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고지현</a:t>
            </a:r>
            <a:r>
              <a:rPr lang="en-US" altLang="ko-KR" sz="22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,</a:t>
            </a:r>
            <a:r>
              <a:rPr lang="ko-KR" altLang="en-US" sz="22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200" dirty="0" err="1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정기중</a:t>
            </a:r>
            <a:r>
              <a:rPr lang="en-US" altLang="ko-KR" sz="22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,</a:t>
            </a:r>
            <a:r>
              <a:rPr lang="ko-KR" altLang="en-US" sz="22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황지우</a:t>
            </a: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데이터 수집</a:t>
            </a:r>
          </a:p>
        </p:txBody>
      </p:sp>
      <p:sp>
        <p:nvSpPr>
          <p:cNvPr id="58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r>
              <a:rPr lang="ko-KR" altLang="en-US" dirty="0" err="1"/>
              <a:t>아고다</a:t>
            </a:r>
            <a:r>
              <a:rPr lang="ko-KR" altLang="en-US" dirty="0"/>
              <a:t> 홈페이지에서 제주도 호텔 리뷰 웹 </a:t>
            </a:r>
            <a:r>
              <a:rPr lang="ko-KR" altLang="en-US" dirty="0" err="1"/>
              <a:t>크롤링</a:t>
            </a:r>
            <a:endParaRPr lang="ko-KR" altLang="en-US" dirty="0"/>
          </a:p>
          <a:p>
            <a:pPr marL="342900" indent="-342900">
              <a:buFontTx/>
              <a:buChar char="-"/>
              <a:defRPr/>
            </a:pPr>
            <a:endParaRPr lang="ko-KR" altLang="en-US" dirty="0"/>
          </a:p>
          <a:p>
            <a:pPr marL="342900" indent="-342900">
              <a:buFontTx/>
              <a:buChar char="-"/>
              <a:defRPr/>
            </a:pPr>
            <a:endParaRPr lang="en-US" altLang="ko-KR" dirty="0"/>
          </a:p>
          <a:p>
            <a:pPr marL="342900" indent="-342900">
              <a:buFontTx/>
              <a:buChar char="-"/>
              <a:defRPr/>
            </a:pPr>
            <a:endParaRPr lang="en-US" altLang="ko-KR" dirty="0"/>
          </a:p>
          <a:p>
            <a:pPr marL="342900" indent="-342900">
              <a:buFontTx/>
              <a:buChar char="-"/>
              <a:defRPr/>
            </a:pPr>
            <a:endParaRPr lang="en-US" altLang="ko-KR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rcRect l="11950" t="27290" r="13550" b="33260"/>
          <a:stretch>
            <a:fillRect/>
          </a:stretch>
        </p:blipFill>
        <p:spPr>
          <a:xfrm>
            <a:off x="676440" y="2953584"/>
            <a:ext cx="8148546" cy="2697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데이터 수집</a:t>
            </a:r>
          </a:p>
        </p:txBody>
      </p:sp>
      <p:sp>
        <p:nvSpPr>
          <p:cNvPr id="59" name="내용 개체 틀 2"/>
          <p:cNvSpPr>
            <a:spLocks noGrp="1"/>
          </p:cNvSpPr>
          <p:nvPr/>
        </p:nvSpPr>
        <p:spPr>
          <a:xfrm>
            <a:off x="409074" y="1148398"/>
            <a:ext cx="10972800" cy="570960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ko-KR" altLang="en-US" b="1" dirty="0" err="1"/>
              <a:t>호텔업</a:t>
            </a:r>
            <a:r>
              <a:rPr lang="ko-KR" altLang="en-US" b="1" dirty="0"/>
              <a:t> 등급 결정 현황</a:t>
            </a:r>
            <a:r>
              <a:rPr lang="en-US" altLang="ko-KR" b="1" dirty="0"/>
              <a:t>(2023.2.20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제주특별자치도관광협회</a:t>
            </a:r>
            <a:r>
              <a:rPr lang="en-US" altLang="ko-KR" b="1" dirty="0"/>
              <a:t>)</a:t>
            </a:r>
            <a:r>
              <a:rPr lang="ko-KR" altLang="en-US" b="1" dirty="0"/>
              <a:t>기준으로 </a:t>
            </a:r>
            <a:r>
              <a:rPr lang="ko-KR" altLang="en-US" b="1" dirty="0" err="1"/>
              <a:t>아고다에서</a:t>
            </a:r>
            <a:r>
              <a:rPr lang="ko-KR" altLang="en-US" b="1" dirty="0"/>
              <a:t> 검색 </a:t>
            </a:r>
            <a:r>
              <a:rPr lang="en-US" altLang="ko-KR" b="1" dirty="0"/>
              <a:t>(56</a:t>
            </a:r>
            <a:r>
              <a:rPr lang="ko-KR" altLang="en-US" b="1" dirty="0"/>
              <a:t>개 호텔</a:t>
            </a:r>
            <a:r>
              <a:rPr lang="en-US" altLang="ko-KR" b="1" dirty="0"/>
              <a:t>)</a:t>
            </a:r>
          </a:p>
          <a:p>
            <a:pPr marL="342900" indent="-342900">
              <a:buFontTx/>
              <a:buChar char="-"/>
              <a:defRPr/>
            </a:pPr>
            <a:endParaRPr lang="en-US" altLang="ko-KR" sz="1600" dirty="0"/>
          </a:p>
          <a:p>
            <a:pPr marL="800100" lvl="1" indent="-342900">
              <a:buFontTx/>
              <a:buChar char="-"/>
              <a:defRPr/>
            </a:pPr>
            <a:r>
              <a:rPr lang="en-US" altLang="ko-KR" sz="1600" dirty="0"/>
              <a:t>5</a:t>
            </a:r>
            <a:r>
              <a:rPr lang="ko-KR" altLang="en-US" sz="1600" dirty="0"/>
              <a:t>성급</a:t>
            </a:r>
            <a:r>
              <a:rPr lang="en-US" altLang="ko-KR" sz="1600" dirty="0"/>
              <a:t>(17),</a:t>
            </a:r>
            <a:r>
              <a:rPr lang="ko-KR" altLang="en-US" sz="1600" dirty="0"/>
              <a:t> </a:t>
            </a:r>
            <a:r>
              <a:rPr lang="en-US" altLang="ko-KR" sz="1600" dirty="0"/>
              <a:t>4</a:t>
            </a:r>
            <a:r>
              <a:rPr lang="ko-KR" altLang="en-US" sz="1600" dirty="0"/>
              <a:t>성급</a:t>
            </a:r>
            <a:r>
              <a:rPr lang="en-US" altLang="ko-KR" sz="1600" dirty="0"/>
              <a:t>(10),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성급</a:t>
            </a:r>
            <a:r>
              <a:rPr lang="en-US" altLang="ko-KR" sz="1600" dirty="0"/>
              <a:t>(19),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성급</a:t>
            </a:r>
            <a:r>
              <a:rPr lang="en-US" altLang="ko-KR" sz="1600" dirty="0"/>
              <a:t>(7),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성급</a:t>
            </a:r>
            <a:r>
              <a:rPr lang="en-US" altLang="ko-KR" sz="1600" dirty="0"/>
              <a:t>(3)</a:t>
            </a:r>
          </a:p>
          <a:p>
            <a:pPr marL="0" indent="0">
              <a:buFontTx/>
              <a:buNone/>
              <a:defRPr/>
            </a:pPr>
            <a:endParaRPr lang="ko-KR" altLang="en-US" sz="600" dirty="0"/>
          </a:p>
          <a:p>
            <a:pPr marL="342900" indent="-342900">
              <a:buFontTx/>
              <a:buChar char="-"/>
              <a:defRPr/>
            </a:pPr>
            <a:endParaRPr lang="en-US" altLang="ko-KR" sz="16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rcRect l="13780" t="21560" r="14770" b="12670"/>
          <a:stretch>
            <a:fillRect/>
          </a:stretch>
        </p:blipFill>
        <p:spPr>
          <a:xfrm>
            <a:off x="546935" y="2309177"/>
            <a:ext cx="9109576" cy="408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7"/>
            <a:ext cx="634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데이터 소개 </a:t>
            </a:r>
            <a:r>
              <a:rPr lang="en-US" altLang="ko-KR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raw data(36258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개 데이터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>
              <a:buFontTx/>
              <a:buNone/>
              <a:defRPr/>
            </a:pP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rcRect l="4260" t="12430" b="26800"/>
          <a:stretch>
            <a:fillRect/>
          </a:stretch>
        </p:blipFill>
        <p:spPr>
          <a:xfrm>
            <a:off x="592890" y="1153024"/>
            <a:ext cx="10882978" cy="5408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7" y="215797"/>
            <a:ext cx="6753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데이터 </a:t>
            </a:r>
            <a:r>
              <a:rPr lang="ko-KR" altLang="en-US" sz="4000" dirty="0" err="1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전처리</a:t>
            </a: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(30584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개 데이터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)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>
              <a:buFontTx/>
              <a:buNone/>
              <a:defRPr/>
            </a:pPr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rcRect l="5710" t="11940" r="300" b="25460"/>
          <a:stretch>
            <a:fillRect/>
          </a:stretch>
        </p:blipFill>
        <p:spPr>
          <a:xfrm>
            <a:off x="568309" y="1169737"/>
            <a:ext cx="11055381" cy="5387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향후 계획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>
              <a:buFontTx/>
              <a:buNone/>
              <a:defRPr/>
            </a:pPr>
            <a:endParaRPr lang="en-US" altLang="ko-KR" b="1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호텔 리뷰 단어 빈도 수로 워드 클라우드 작성하여 키워드 보기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자연어 처리 긍정</a:t>
            </a:r>
            <a:r>
              <a:rPr lang="en-US" altLang="ko-KR"/>
              <a:t>/</a:t>
            </a:r>
            <a:r>
              <a:rPr lang="ko-KR" altLang="en-US"/>
              <a:t> 부정 감성분석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긍정</a:t>
            </a:r>
            <a:r>
              <a:rPr lang="en-US" altLang="ko-KR"/>
              <a:t>/ </a:t>
            </a:r>
            <a:r>
              <a:rPr lang="ko-KR" altLang="en-US"/>
              <a:t>부정 단어로 별점 기준 만들기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r>
              <a:rPr lang="ko-KR" altLang="en-US"/>
              <a:t> 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출처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>
              <a:buFontTx/>
              <a:buNone/>
              <a:defRPr/>
            </a:pPr>
            <a:endParaRPr lang="en-US" altLang="ko-KR" b="1"/>
          </a:p>
          <a:p>
            <a:pPr marL="342900" indent="-342900">
              <a:buFontTx/>
              <a:buChar char="-"/>
              <a:defRPr/>
            </a:pPr>
            <a:r>
              <a:rPr lang="en-US" altLang="en-US">
                <a:hlinkClick r:id="rId3"/>
              </a:rPr>
              <a:t>https://www.asiae.co.kr/article/2023020911430510752</a:t>
            </a: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r>
              <a:rPr lang="en-US" altLang="en-US">
                <a:hlinkClick r:id="rId4"/>
              </a:rPr>
              <a:t>http://www.ihalla.com/read.php3?aid=1672045317736336010</a:t>
            </a:r>
            <a:r>
              <a:rPr lang="ko-KR" altLang="en-US">
                <a:hlinkClick r:id="rId4"/>
              </a:rPr>
              <a:t> </a:t>
            </a:r>
            <a:r>
              <a:rPr lang="en-US" altLang="ko-KR" b="1">
                <a:hlinkClick r:id="rId4"/>
              </a:rPr>
              <a:t>(</a:t>
            </a:r>
            <a:r>
              <a:rPr lang="ko-KR" altLang="en-US" b="1">
                <a:hlinkClick r:id="rId4"/>
              </a:rPr>
              <a:t>한라일보</a:t>
            </a:r>
            <a:r>
              <a:rPr lang="en-US" altLang="ko-KR" b="1">
                <a:hlinkClick r:id="rId4"/>
              </a:rPr>
              <a:t>,</a:t>
            </a:r>
            <a:r>
              <a:rPr lang="ko-KR" altLang="en-US" b="1">
                <a:hlinkClick r:id="rId4"/>
              </a:rPr>
              <a:t> 2022. 12.26</a:t>
            </a:r>
            <a:r>
              <a:rPr lang="en-US" altLang="ko-KR" b="1"/>
              <a:t>)</a:t>
            </a:r>
          </a:p>
          <a:p>
            <a:pPr marL="342900" indent="-342900">
              <a:buFontTx/>
              <a:buChar char="-"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r>
              <a:rPr lang="ko-KR" altLang="en-US"/>
              <a:t> </a:t>
            </a:r>
            <a:r>
              <a:rPr lang="en-US" altLang="ko-KR">
                <a:hlinkClick r:id="rId5"/>
              </a:rPr>
              <a:t>https://www.agoda.com</a:t>
            </a:r>
            <a:endParaRPr lang="en-US" altLang="ko-KR"/>
          </a:p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342900" indent="-342900">
              <a:buFontTx/>
              <a:buChar char="-"/>
              <a:defRPr/>
            </a:pPr>
            <a:r>
              <a:rPr lang="en-US" altLang="ko-KR">
                <a:hlinkClick r:id="rId6"/>
              </a:rPr>
              <a:t>http://www.visitjeju.or.kr/web/bbs/bbsDtl.do?pageIndex=1&amp;sBbsId=HOTELCLS&amp;bbsId=HOTELCLS&amp;noticeNum=13&amp;authNum=&amp;sKeyOpt=1&amp;sKey=</a:t>
            </a:r>
            <a:endParaRPr lang="en-US" altLang="ko-KR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상상토끼 정묵바위"/>
                <a:ea typeface="상상토끼 정묵바위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상상토끼 정묵바위"/>
                <a:ea typeface="상상토끼 정묵바위"/>
              </a:rPr>
              <a:t>     </a:t>
            </a:r>
            <a:r>
              <a:rPr lang="en-US" altLang="en-US">
                <a:solidFill>
                  <a:schemeClr val="tx1"/>
                </a:solidFill>
                <a:latin typeface="상상토끼 정묵바위"/>
                <a:ea typeface="상상토끼 정묵바위"/>
                <a:hlinkClick r:id="rId7"/>
              </a:rPr>
              <a:t>https://yozm.wishket.com/magazine/detail/1252/</a:t>
            </a: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ko-KR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ko-KR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상상토끼 정묵바위"/>
              <a:ea typeface="상상토끼 정묵바위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5480"/>
          <a:stretch>
            <a:fillRect/>
          </a:stretch>
        </p:blipFill>
        <p:spPr>
          <a:xfrm>
            <a:off x="0" y="-5443"/>
            <a:ext cx="12196800" cy="687251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544119" y="2597901"/>
            <a:ext cx="5320387" cy="1098593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66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감사합니다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0472313" y="203381"/>
            <a:ext cx="218067" cy="801475"/>
            <a:chOff x="5918089" y="747925"/>
            <a:chExt cx="372208" cy="1368000"/>
          </a:xfrm>
        </p:grpSpPr>
        <p:sp>
          <p:nvSpPr>
            <p:cNvPr id="40" name="모서리가 둥근 직사각형 39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0821720" y="2985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4197248" y="666981"/>
            <a:ext cx="3803855" cy="5018022"/>
            <a:chOff x="4194073" y="706281"/>
            <a:chExt cx="3803855" cy="5018022"/>
          </a:xfrm>
        </p:grpSpPr>
        <p:sp>
          <p:nvSpPr>
            <p:cNvPr id="41" name="TextBox 40"/>
            <p:cNvSpPr txBox="1"/>
            <p:nvPr/>
          </p:nvSpPr>
          <p:spPr>
            <a:xfrm flipH="1">
              <a:off x="4853020" y="1959809"/>
              <a:ext cx="24923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>
                <a:buFont typeface="Arial"/>
                <a:buChar char="•"/>
                <a:defRPr/>
              </a:pPr>
              <a:r>
                <a:rPr lang="ko-KR" altLang="en-US" sz="2400" dirty="0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주제 선정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4853020" y="2785516"/>
              <a:ext cx="24923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>
                <a:buFont typeface="Arial"/>
                <a:buChar char="•"/>
                <a:defRPr/>
              </a:pPr>
              <a:r>
                <a:rPr lang="ko-KR" altLang="en-US" sz="2400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데이터 수집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flipH="1">
              <a:off x="4853020" y="3611223"/>
              <a:ext cx="24923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>
                <a:buFont typeface="Arial"/>
                <a:buChar char="•"/>
                <a:defRPr/>
              </a:pPr>
              <a:r>
                <a:rPr lang="ko-KR" altLang="en-US" sz="2400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진행 과정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flipH="1">
              <a:off x="4853020" y="4436930"/>
              <a:ext cx="24923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>
                <a:buFont typeface="Arial"/>
                <a:buChar char="•"/>
                <a:defRPr/>
              </a:pPr>
              <a:r>
                <a:rPr lang="ko-KR" altLang="en-US" sz="2400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향후 계획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flipH="1">
              <a:off x="4194073" y="5262638"/>
              <a:ext cx="38038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 algn="ctr">
                <a:buFont typeface="Arial"/>
                <a:buChar char="•"/>
                <a:defRPr/>
              </a:pPr>
              <a:endParaRPr lang="en-US" altLang="ko-KR" sz="240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4633609" y="706281"/>
              <a:ext cx="32526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000" b="1">
                  <a:solidFill>
                    <a:srgbClr val="439DC5"/>
                  </a:solidFill>
                  <a:latin typeface="함초롬돋움" panose="020B0604000101010101" pitchFamily="34" charset="-128"/>
                  <a:ea typeface="함초롬돋움" panose="020B0604000101010101" pitchFamily="34" charset="-128"/>
                  <a:cs typeface="함초롬돋움" panose="020B0604000101010101" pitchFamily="34" charset="-128"/>
                </a:rPr>
                <a:t>CONTENTS</a:t>
              </a:r>
              <a:endParaRPr lang="ko-KR" altLang="en-US" sz="4000" b="1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</a:t>
            </a:r>
            <a:r>
              <a:rPr lang="ko-KR" altLang="en-US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lang="ko-KR" altLang="en-US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리뷰</a:t>
            </a:r>
          </a:p>
        </p:txBody>
      </p:sp>
      <p:sp>
        <p:nvSpPr>
          <p:cNvPr id="3" name="내용 개체 틀 2"/>
          <p:cNvSpPr>
            <a:spLocks noGrp="1"/>
          </p:cNvSpPr>
          <p:nvPr/>
        </p:nvSpPr>
        <p:spPr>
          <a:xfrm>
            <a:off x="352592" y="1036052"/>
            <a:ext cx="4906878" cy="4490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99880" indent="-299880">
              <a:buFont typeface="Wingdings"/>
              <a:buChar char="ü"/>
              <a:defRPr/>
            </a:pPr>
            <a:r>
              <a:rPr lang="ko-KR" altLang="en-US" sz="2000" b="1"/>
              <a:t> 우리가 리뷰를 보는 이유는</a:t>
            </a:r>
            <a:r>
              <a:rPr lang="en-US" altLang="ko-KR" sz="2000" b="1"/>
              <a:t>?</a:t>
            </a:r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  <a:p>
            <a:pPr marL="342900" indent="-342900">
              <a:buFontTx/>
              <a:buChar char="-"/>
              <a:defRPr/>
            </a:pPr>
            <a:endParaRPr lang="ko-KR" altLang="en-US" sz="2100" b="1"/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  <a:p>
            <a:pPr marL="0" indent="0">
              <a:buFontTx/>
              <a:buNone/>
              <a:defRPr/>
            </a:pPr>
            <a:endParaRPr lang="ko-KR" altLang="en-US" sz="2100" b="1"/>
          </a:p>
          <a:p>
            <a:pPr marL="342900" indent="-342900">
              <a:buFontTx/>
              <a:buChar char="-"/>
              <a:defRPr/>
            </a:pPr>
            <a:endParaRPr lang="en-US" altLang="en-US" sz="2100" b="1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rcRect l="17320" t="48640" r="70450" b="25950"/>
          <a:stretch>
            <a:fillRect/>
          </a:stretch>
        </p:blipFill>
        <p:spPr>
          <a:xfrm>
            <a:off x="853728" y="2143834"/>
            <a:ext cx="3634053" cy="358620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rcRect l="25360" t="21810" r="27030" b="28750"/>
          <a:stretch>
            <a:fillRect/>
          </a:stretch>
        </p:blipFill>
        <p:spPr>
          <a:xfrm>
            <a:off x="5335670" y="2145988"/>
            <a:ext cx="6235256" cy="3659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</a:t>
            </a:r>
            <a:r>
              <a:rPr lang="ko-KR" altLang="en-US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en-US" altLang="ko-KR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lang="ko-KR" altLang="en-US" sz="24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리뷰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94703" y="1036052"/>
            <a:ext cx="4557909" cy="5604711"/>
          </a:xfrm>
          <a:prstGeom prst="rect">
            <a:avLst/>
          </a:prstGeom>
        </p:spPr>
      </p:pic>
      <p:sp>
        <p:nvSpPr>
          <p:cNvPr id="64" name="내용 개체 틀 2"/>
          <p:cNvSpPr>
            <a:spLocks noGrp="1"/>
          </p:cNvSpPr>
          <p:nvPr/>
        </p:nvSpPr>
        <p:spPr>
          <a:xfrm>
            <a:off x="352592" y="1036052"/>
            <a:ext cx="4906878" cy="449004"/>
          </a:xfrm>
          <a:prstGeom prst="rect">
            <a:avLst/>
          </a:prstGeom>
        </p:spPr>
        <p:txBody>
          <a:bodyPr vert="horz" lIns="91440" tIns="45720" rIns="91440" bIns="45720">
            <a:normAutofit fontScale="92500"/>
          </a:bodyPr>
          <a:lstStyle/>
          <a:p>
            <a:pPr marL="299880" indent="-299880">
              <a:buFont typeface="Wingdings"/>
              <a:buChar char="ü"/>
              <a:defRPr/>
            </a:pPr>
            <a:r>
              <a:rPr lang="ko-KR" altLang="en-US" sz="2200" b="1" dirty="0"/>
              <a:t> 우리가 보는 리뷰 과연 </a:t>
            </a:r>
            <a:r>
              <a:rPr lang="ko-KR" altLang="en-US" sz="2200" b="1" dirty="0" err="1"/>
              <a:t>믿을만</a:t>
            </a:r>
            <a:r>
              <a:rPr lang="ko-KR" altLang="en-US" sz="2200" b="1" dirty="0"/>
              <a:t> 한가</a:t>
            </a:r>
            <a:r>
              <a:rPr lang="en-US" altLang="ko-KR" sz="2200" b="1" dirty="0"/>
              <a:t>?</a:t>
            </a:r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  <a:p>
            <a:pPr marL="342900" indent="-342900">
              <a:buFontTx/>
              <a:buChar char="-"/>
              <a:defRPr/>
            </a:pPr>
            <a:endParaRPr lang="ko-KR" altLang="en-US" sz="2100" b="1" dirty="0"/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  <a:p>
            <a:pPr marL="0" indent="0">
              <a:buFontTx/>
              <a:buNone/>
              <a:defRPr/>
            </a:pPr>
            <a:endParaRPr lang="ko-KR" altLang="en-US" sz="2100" b="1" dirty="0"/>
          </a:p>
          <a:p>
            <a:pPr marL="342900" indent="-342900">
              <a:buFontTx/>
              <a:buChar char="-"/>
              <a:defRPr/>
            </a:pPr>
            <a:endParaRPr lang="en-US" altLang="en-US" sz="2100" b="1" dirty="0"/>
          </a:p>
        </p:txBody>
      </p:sp>
      <p:sp>
        <p:nvSpPr>
          <p:cNvPr id="66" name="TextBox 45"/>
          <p:cNvSpPr txBox="1"/>
          <p:nvPr/>
        </p:nvSpPr>
        <p:spPr>
          <a:xfrm flipH="1">
            <a:off x="6336196" y="6621677"/>
            <a:ext cx="5693212" cy="236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“△△식당, 가성비·친절·재방문 의사”…리뷰, 어디까지 믿을까”</a:t>
            </a: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,</a:t>
            </a: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 한겨례</a:t>
            </a: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,</a:t>
            </a: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2022.6.4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rcRect l="12790" t="43010" r="36700" b="31800"/>
          <a:stretch>
            <a:fillRect/>
          </a:stretch>
        </p:blipFill>
        <p:spPr>
          <a:xfrm>
            <a:off x="701505" y="2347828"/>
            <a:ext cx="5086311" cy="158582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rcRect l="12340" t="42150" r="35430" b="32780"/>
          <a:stretch>
            <a:fillRect/>
          </a:stretch>
        </p:blipFill>
        <p:spPr>
          <a:xfrm>
            <a:off x="2113547" y="3428999"/>
            <a:ext cx="5132472" cy="163329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/>
          <a:srcRect l="12870" t="45320" r="33280" b="29120"/>
          <a:stretch>
            <a:fillRect/>
          </a:stretch>
        </p:blipFill>
        <p:spPr>
          <a:xfrm>
            <a:off x="361948" y="4720724"/>
            <a:ext cx="5909511" cy="1752934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4412414" y="3930316"/>
            <a:ext cx="693486" cy="25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02116" y="5227387"/>
            <a:ext cx="693486" cy="25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004385" y="2605840"/>
            <a:ext cx="1537367" cy="25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258762" y="3740150"/>
            <a:ext cx="559802" cy="300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1228" y="5012156"/>
            <a:ext cx="559802" cy="300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32017" y="2605840"/>
            <a:ext cx="559802" cy="300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8" name="TextBox 45"/>
          <p:cNvSpPr txBox="1"/>
          <p:nvPr/>
        </p:nvSpPr>
        <p:spPr>
          <a:xfrm flipH="1">
            <a:off x="305700" y="6506708"/>
            <a:ext cx="5693212" cy="23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아고다 홈페이지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310815" y="963538"/>
            <a:ext cx="5951287" cy="553212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endParaRPr lang="ko-KR" altLang="en-US" sz="2100" b="1"/>
          </a:p>
          <a:p>
            <a:pPr marL="314160" indent="-314160">
              <a:buFont typeface="Wingdings"/>
              <a:buChar char="ü"/>
              <a:defRPr/>
            </a:pPr>
            <a:r>
              <a:rPr lang="ko-KR" altLang="en-US" sz="2000" b="1"/>
              <a:t> 별점을 어떻게 바꿀 수 있을까</a:t>
            </a:r>
            <a:r>
              <a:rPr lang="en-US" altLang="ko-KR" sz="2000" b="1"/>
              <a:t>?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200" b="1"/>
          </a:p>
          <a:p>
            <a:pPr marL="342900" indent="-342900">
              <a:buFontTx/>
              <a:buChar char="-"/>
              <a:defRPr/>
            </a:pPr>
            <a:endParaRPr lang="en-US" altLang="ko-KR" sz="2200" b="1"/>
          </a:p>
          <a:p>
            <a:pPr marL="0" indent="0">
              <a:buFontTx/>
              <a:buNone/>
              <a:defRPr/>
            </a:pPr>
            <a:r>
              <a:rPr lang="ko-KR" altLang="en-US"/>
              <a:t>      </a:t>
            </a:r>
            <a:r>
              <a:rPr lang="en-US" altLang="ko-KR"/>
              <a:t>ex) </a:t>
            </a:r>
            <a:r>
              <a:rPr lang="ko-KR" altLang="en-US"/>
              <a:t>유튜브</a:t>
            </a:r>
            <a:r>
              <a:rPr lang="en-US" altLang="ko-KR"/>
              <a:t>,</a:t>
            </a:r>
            <a:r>
              <a:rPr lang="ko-KR" altLang="en-US"/>
              <a:t> 넷플릭스 </a:t>
            </a:r>
            <a:r>
              <a:rPr lang="en-US" altLang="ko-KR"/>
              <a:t>-&gt;</a:t>
            </a:r>
            <a:r>
              <a:rPr lang="ko-KR" altLang="en-US"/>
              <a:t> 좋아요</a:t>
            </a:r>
            <a:r>
              <a:rPr lang="en-US" altLang="ko-KR"/>
              <a:t>/</a:t>
            </a:r>
            <a:r>
              <a:rPr lang="ko-KR" altLang="en-US"/>
              <a:t> 싫어요</a:t>
            </a:r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3572" y="2756146"/>
            <a:ext cx="4591770" cy="1946910"/>
          </a:xfrm>
          <a:prstGeom prst="rect">
            <a:avLst/>
          </a:prstGeom>
        </p:spPr>
      </p:pic>
      <p:sp>
        <p:nvSpPr>
          <p:cNvPr id="68" name="내용 개체 틀 2"/>
          <p:cNvSpPr>
            <a:spLocks noGrp="1"/>
          </p:cNvSpPr>
          <p:nvPr/>
        </p:nvSpPr>
        <p:spPr>
          <a:xfrm>
            <a:off x="5756778" y="1724269"/>
            <a:ext cx="6087460" cy="49973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r>
              <a:rPr lang="ko-KR" altLang="en-US"/>
              <a:t>     </a:t>
            </a:r>
            <a:r>
              <a:rPr lang="en-US" altLang="ko-KR"/>
              <a:t>ex)</a:t>
            </a:r>
            <a:r>
              <a:rPr lang="ko-KR" altLang="en-US"/>
              <a:t> </a:t>
            </a:r>
            <a:r>
              <a:rPr lang="en-US" altLang="ko-KR"/>
              <a:t>cgv - </a:t>
            </a:r>
            <a:r>
              <a:rPr lang="ko-KR" altLang="en-US"/>
              <a:t>에그지수</a:t>
            </a:r>
            <a:r>
              <a:rPr lang="en-US" altLang="ko-KR"/>
              <a:t> </a:t>
            </a:r>
          </a:p>
          <a:p>
            <a:pPr marL="342900" indent="-342900">
              <a:buFontTx/>
              <a:buChar char="-"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endParaRPr lang="en-US" altLang="ko-KR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342900" indent="-342900">
              <a:buFontTx/>
              <a:buChar char="-"/>
              <a:defRPr/>
            </a:pPr>
            <a:endParaRPr lang="en-US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rcRect l="26420" t="18400" r="27560" b="27780"/>
          <a:stretch>
            <a:fillRect/>
          </a:stretch>
        </p:blipFill>
        <p:spPr>
          <a:xfrm>
            <a:off x="6611019" y="2756146"/>
            <a:ext cx="5048919" cy="3691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9525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제주도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181778"/>
            <a:ext cx="10972800" cy="518120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 algn="ctr">
              <a:buFontTx/>
              <a:buChar char="-"/>
              <a:defRPr/>
            </a:pPr>
            <a:endParaRPr lang="ko-KR" altLang="en-US" dirty="0"/>
          </a:p>
          <a:p>
            <a:pPr marL="342900" indent="-342900" algn="ctr">
              <a:buFontTx/>
              <a:buChar char="-"/>
              <a:defRPr/>
            </a:pPr>
            <a:r>
              <a:rPr lang="en-US" altLang="ko-KR" sz="2000" b="1" dirty="0"/>
              <a:t>“</a:t>
            </a:r>
            <a:r>
              <a:rPr lang="en-US" altLang="en-US" sz="2000" b="1" dirty="0" err="1"/>
              <a:t>서비스업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생산</a:t>
            </a:r>
            <a:r>
              <a:rPr lang="en-US" altLang="en-US" sz="2000" b="1" dirty="0"/>
              <a:t> 2년연속 </a:t>
            </a:r>
            <a:r>
              <a:rPr lang="en-US" altLang="en-US" sz="2000" b="1" dirty="0" err="1"/>
              <a:t>증가</a:t>
            </a:r>
            <a:r>
              <a:rPr lang="en-US" altLang="en-US" sz="2000" b="1" dirty="0"/>
              <a:t>…</a:t>
            </a:r>
            <a:r>
              <a:rPr lang="en-US" altLang="en-US" sz="2000" b="1" dirty="0" err="1"/>
              <a:t>관광객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몰린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제주</a:t>
            </a:r>
            <a:r>
              <a:rPr lang="en-US" altLang="en-US" sz="2000" b="1" dirty="0"/>
              <a:t> 1위</a:t>
            </a:r>
            <a:r>
              <a:rPr lang="en-US" altLang="ko-KR" sz="2000" b="1" dirty="0"/>
              <a:t>”,</a:t>
            </a:r>
            <a:r>
              <a:rPr lang="ko-KR" altLang="en-US" sz="1500" b="1" dirty="0"/>
              <a:t> 아시아 경제 </a:t>
            </a:r>
            <a:r>
              <a:rPr lang="en-US" altLang="ko-KR" sz="1500" b="1" dirty="0"/>
              <a:t>,2023.02.09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pPr marL="342900" indent="-342900" algn="ctr">
              <a:buFontTx/>
              <a:buChar char="-"/>
              <a:defRPr/>
            </a:pPr>
            <a:endParaRPr lang="en-US" altLang="en-US" sz="1000" dirty="0"/>
          </a:p>
          <a:p>
            <a:pPr marL="0" indent="0" algn="ctr">
              <a:buFontTx/>
              <a:buNone/>
              <a:defRPr/>
            </a:pPr>
            <a:r>
              <a:rPr lang="en-US" altLang="en-US" dirty="0"/>
              <a:t>코로나19 </a:t>
            </a:r>
            <a:r>
              <a:rPr lang="en-US" altLang="en-US" dirty="0" err="1"/>
              <a:t>사회적</a:t>
            </a:r>
            <a:r>
              <a:rPr lang="en-US" altLang="en-US" dirty="0"/>
              <a:t> </a:t>
            </a:r>
            <a:r>
              <a:rPr lang="en-US" altLang="en-US" dirty="0" err="1"/>
              <a:t>거리두기</a:t>
            </a:r>
            <a:r>
              <a:rPr lang="en-US" altLang="en-US" dirty="0"/>
              <a:t> </a:t>
            </a:r>
            <a:r>
              <a:rPr lang="en-US" altLang="en-US" dirty="0" err="1"/>
              <a:t>단계가</a:t>
            </a:r>
            <a:r>
              <a:rPr lang="en-US" altLang="en-US" dirty="0"/>
              <a:t> </a:t>
            </a:r>
            <a:r>
              <a:rPr lang="en-US" altLang="en-US" dirty="0" err="1"/>
              <a:t>완화되기</a:t>
            </a:r>
            <a:r>
              <a:rPr lang="en-US" altLang="en-US" dirty="0"/>
              <a:t> </a:t>
            </a:r>
            <a:r>
              <a:rPr lang="en-US" altLang="en-US" dirty="0" err="1"/>
              <a:t>시작하면서</a:t>
            </a:r>
            <a:r>
              <a:rPr lang="en-US" altLang="en-US" dirty="0"/>
              <a:t> </a:t>
            </a:r>
          </a:p>
          <a:p>
            <a:pPr marL="0" indent="0" algn="ctr">
              <a:buFontTx/>
              <a:buNone/>
              <a:defRPr/>
            </a:pPr>
            <a:r>
              <a:rPr lang="en-US" altLang="en-US" dirty="0" err="1"/>
              <a:t>제주지역</a:t>
            </a:r>
            <a:r>
              <a:rPr lang="en-US" altLang="en-US" dirty="0"/>
              <a:t> </a:t>
            </a:r>
            <a:r>
              <a:rPr lang="en-US" altLang="en-US" dirty="0" err="1"/>
              <a:t>서비스업생산은</a:t>
            </a:r>
            <a:r>
              <a:rPr lang="en-US" altLang="en-US" dirty="0"/>
              <a:t> 8.6%로 </a:t>
            </a:r>
            <a:r>
              <a:rPr lang="en-US" altLang="en-US" dirty="0" err="1"/>
              <a:t>뛰어올랐다</a:t>
            </a:r>
            <a:r>
              <a:rPr lang="en-US" altLang="en-US" dirty="0"/>
              <a:t>. </a:t>
            </a:r>
          </a:p>
          <a:p>
            <a:pPr marL="0" indent="0" algn="ctr">
              <a:buFontTx/>
              <a:buNone/>
              <a:defRPr/>
            </a:pPr>
            <a:endParaRPr lang="en-US" altLang="en-US" sz="900" dirty="0"/>
          </a:p>
          <a:p>
            <a:pPr marL="0" indent="0" algn="ctr">
              <a:buFontTx/>
              <a:buNone/>
              <a:defRPr/>
            </a:pPr>
            <a:endParaRPr lang="en-US" altLang="en-US" sz="200" dirty="0"/>
          </a:p>
          <a:p>
            <a:pPr marL="0" indent="0" algn="ctr">
              <a:buFontTx/>
              <a:buNone/>
              <a:defRPr/>
            </a:pPr>
            <a:r>
              <a:rPr lang="en-US" altLang="en-US" dirty="0"/>
              <a:t>이 </a:t>
            </a:r>
            <a:r>
              <a:rPr lang="en-US" altLang="en-US" dirty="0" err="1"/>
              <a:t>중에서도</a:t>
            </a:r>
            <a:r>
              <a:rPr lang="en-US" altLang="en-US" dirty="0"/>
              <a:t> </a:t>
            </a:r>
            <a:r>
              <a:rPr lang="en-US" altLang="en-US" b="1" dirty="0" err="1">
                <a:solidFill>
                  <a:srgbClr val="FF0000"/>
                </a:solidFill>
              </a:rPr>
              <a:t>숙박·음식점업</a:t>
            </a:r>
            <a:r>
              <a:rPr lang="en-US" altLang="en-US" b="1" dirty="0">
                <a:solidFill>
                  <a:srgbClr val="FF0000"/>
                </a:solidFill>
              </a:rPr>
              <a:t>(20.5%)</a:t>
            </a:r>
            <a:r>
              <a:rPr lang="en-US" altLang="en-US" dirty="0"/>
              <a:t>이 </a:t>
            </a:r>
            <a:r>
              <a:rPr lang="en-US" altLang="en-US" dirty="0" err="1"/>
              <a:t>증가세를</a:t>
            </a:r>
            <a:r>
              <a:rPr lang="en-US" altLang="en-US" dirty="0"/>
              <a:t> </a:t>
            </a:r>
            <a:r>
              <a:rPr lang="en-US" altLang="en-US" dirty="0" err="1"/>
              <a:t>주도했다</a:t>
            </a:r>
            <a:r>
              <a:rPr lang="en-US" altLang="en-US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 algn="ctr">
              <a:buFontTx/>
              <a:buNone/>
              <a:defRPr/>
            </a:pPr>
            <a:endParaRPr lang="ko-KR" altLang="en-US" sz="2000" dirty="0"/>
          </a:p>
          <a:p>
            <a:pPr marL="342900" indent="-342900" algn="ctr">
              <a:buFontTx/>
              <a:buChar char="-"/>
              <a:defRPr/>
            </a:pPr>
            <a:r>
              <a:rPr lang="en-US" altLang="ko-KR" sz="2000" b="1" dirty="0"/>
              <a:t>“</a:t>
            </a:r>
            <a:r>
              <a:rPr lang="en-US" altLang="en-US" sz="2000" b="1" dirty="0" err="1"/>
              <a:t>제주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내국인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관광객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코로나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넘어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역대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최다</a:t>
            </a:r>
            <a:r>
              <a:rPr lang="en-US" altLang="ko-KR" sz="2000" b="1" dirty="0"/>
              <a:t>”,</a:t>
            </a:r>
            <a:r>
              <a:rPr lang="ko-KR" altLang="en-US" sz="2000" b="1" dirty="0"/>
              <a:t>한라일보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2022. 12.26</a:t>
            </a:r>
          </a:p>
          <a:p>
            <a:pPr marL="342900" indent="-342900" algn="ctr">
              <a:buFontTx/>
              <a:buChar char="-"/>
              <a:defRPr/>
            </a:pPr>
            <a:endParaRPr lang="en-US" altLang="en-US" dirty="0"/>
          </a:p>
          <a:p>
            <a:pPr marL="342900" indent="-342900" algn="ctr">
              <a:buFontTx/>
              <a:buChar char="-"/>
              <a:defRPr/>
            </a:pPr>
            <a:endParaRPr lang="ko-KR" altLang="en-US" dirty="0"/>
          </a:p>
          <a:p>
            <a:pPr marL="342900" indent="-342900" algn="ctr">
              <a:buFontTx/>
              <a:buChar char="-"/>
              <a:defRPr/>
            </a:pPr>
            <a:endParaRPr lang="en-US" altLang="en-US" dirty="0"/>
          </a:p>
          <a:p>
            <a:pPr marL="342900" indent="-342900" algn="ctr">
              <a:buFontTx/>
              <a:buChar char="-"/>
              <a:defRPr/>
            </a:pPr>
            <a:endParaRPr lang="en-US" altLang="en-US" dirty="0"/>
          </a:p>
          <a:p>
            <a:pPr marL="342900" indent="-342900" algn="ctr">
              <a:buFontTx/>
              <a:buChar char="-"/>
              <a:defRPr/>
            </a:pPr>
            <a:endParaRPr lang="en-US" altLang="en-US" dirty="0"/>
          </a:p>
          <a:p>
            <a:pPr marL="0" indent="0" algn="ctr">
              <a:buFontTx/>
              <a:buNone/>
              <a:defRPr/>
            </a:pPr>
            <a:endParaRPr lang="ko-KR" altLang="en-US" dirty="0"/>
          </a:p>
          <a:p>
            <a:pPr marL="342900" indent="-342900" algn="ctr">
              <a:buFontTx/>
              <a:buChar char="-"/>
              <a:defRPr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CA2791-8205-A817-A55C-B56B3DA23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70" t="29730" r="39440" b="26920"/>
          <a:stretch>
            <a:fillRect/>
          </a:stretch>
        </p:blipFill>
        <p:spPr>
          <a:xfrm>
            <a:off x="3668161" y="3815780"/>
            <a:ext cx="4659162" cy="2541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제주도</a:t>
            </a:r>
          </a:p>
        </p:txBody>
      </p:sp>
      <p:pic>
        <p:nvPicPr>
          <p:cNvPr id="57" name="그림 56"/>
          <p:cNvPicPr/>
          <p:nvPr/>
        </p:nvPicPr>
        <p:blipFill rotWithShape="1">
          <a:blip r:embed="rId3"/>
          <a:srcRect l="24730" t="30720" r="13170" b="12000"/>
          <a:stretch>
            <a:fillRect/>
          </a:stretch>
        </p:blipFill>
        <p:spPr>
          <a:xfrm>
            <a:off x="214008" y="999563"/>
            <a:ext cx="11763983" cy="5642043"/>
          </a:xfrm>
          <a:prstGeom prst="rect">
            <a:avLst/>
          </a:prstGeom>
        </p:spPr>
      </p:pic>
      <p:sp>
        <p:nvSpPr>
          <p:cNvPr id="60" name="TextBox 45"/>
          <p:cNvSpPr txBox="1"/>
          <p:nvPr/>
        </p:nvSpPr>
        <p:spPr>
          <a:xfrm flipH="1">
            <a:off x="6326671" y="6621677"/>
            <a:ext cx="5693212" cy="236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출처 </a:t>
            </a:r>
            <a:r>
              <a:rPr lang="en-US" altLang="ko-KR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:</a:t>
            </a:r>
            <a:r>
              <a:rPr lang="ko-KR" altLang="en-US" sz="1000">
                <a:solidFill>
                  <a:schemeClr val="tx1"/>
                </a:solidFill>
                <a:latin typeface="상상토끼 정묵바위"/>
                <a:ea typeface="상상토끼 정묵바위"/>
              </a:rPr>
              <a:t>제주관광공사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436559" y="5016499"/>
            <a:ext cx="985922" cy="1420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폭발: 14pt 61"/>
          <p:cNvSpPr/>
          <p:nvPr/>
        </p:nvSpPr>
        <p:spPr>
          <a:xfrm>
            <a:off x="8556622" y="3111500"/>
            <a:ext cx="3475791" cy="1437105"/>
          </a:xfrm>
          <a:prstGeom prst="irregularSeal2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/>
              <a:t>전년 대비 </a:t>
            </a:r>
            <a:r>
              <a:rPr lang="en-US" altLang="ko-KR" b="1"/>
              <a:t>18%</a:t>
            </a:r>
            <a:r>
              <a:rPr lang="ko-KR" altLang="en-US" b="1"/>
              <a:t> 증가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5023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주제 선정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-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439DC5"/>
                </a:solidFill>
                <a:effectLst/>
                <a:uLnTx/>
                <a:uFillTx/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감성분석</a:t>
            </a:r>
            <a:r>
              <a:rPr lang="en-US" altLang="ko-KR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,</a:t>
            </a:r>
            <a:r>
              <a:rPr lang="ko-KR" altLang="en-US" sz="2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 회귀분석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82192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>
              <a:buFontTx/>
              <a:buNone/>
              <a:defRPr/>
            </a:pPr>
            <a:endParaRPr lang="en-US" altLang="ko-KR"/>
          </a:p>
          <a:p>
            <a:pPr marL="342900" indent="-342900" algn="ctr">
              <a:buFontTx/>
              <a:buChar char="-"/>
              <a:defRPr/>
            </a:pPr>
            <a:endParaRPr lang="ko-KR" altLang="en-US"/>
          </a:p>
          <a:p>
            <a:pPr marL="0" indent="0" algn="ctr">
              <a:buFontTx/>
              <a:buNone/>
              <a:defRPr/>
            </a:pPr>
            <a:endParaRPr lang="en-US" altLang="ko-KR" sz="2600" b="1"/>
          </a:p>
          <a:p>
            <a:pPr marL="0" indent="0" algn="ctr">
              <a:buFontTx/>
              <a:buNone/>
              <a:defRPr/>
            </a:pPr>
            <a:r>
              <a:rPr lang="ko-KR" altLang="en-US" sz="2600" b="1"/>
              <a:t>리뷰 키워드를 이용한</a:t>
            </a:r>
          </a:p>
          <a:p>
            <a:pPr marL="0" indent="0" algn="ctr">
              <a:buFontTx/>
              <a:buNone/>
              <a:defRPr/>
            </a:pPr>
            <a:endParaRPr lang="ko-KR" altLang="en-US" sz="2600" b="1"/>
          </a:p>
          <a:p>
            <a:pPr marL="0" indent="0" algn="ctr">
              <a:buFontTx/>
              <a:buNone/>
              <a:defRPr/>
            </a:pPr>
            <a:r>
              <a:rPr lang="ko-KR" altLang="en-US" sz="2600" b="1"/>
              <a:t>신뢰할 수 있는 평점 기준을 설정하여 재평가하기</a:t>
            </a:r>
          </a:p>
          <a:p>
            <a:pPr marL="342900" indent="-34290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kumimoji="0" lang="en-US" altLang="en-US" sz="28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>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 아고다 호텔 리뷰의 긍정적</a:t>
            </a:r>
            <a:r>
              <a:rPr lang="en-US" altLang="ko-KR"/>
              <a:t>/</a:t>
            </a:r>
            <a:r>
              <a:rPr lang="ko-KR" altLang="en-US"/>
              <a:t> 부정적 단어 수집하여 새로운 별점으로 리뷰 평가</a:t>
            </a:r>
          </a:p>
          <a:p>
            <a:pPr marL="342900" indent="-342900" algn="ctr">
              <a:buFontTx/>
              <a:buChar char="-"/>
              <a:defRPr/>
            </a:pPr>
            <a:endParaRPr lang="en-US" altLang="en-US"/>
          </a:p>
          <a:p>
            <a:pPr marL="342900" indent="-342900" algn="ctr">
              <a:buFontTx/>
              <a:buChar char="-"/>
              <a:defRPr/>
            </a:pPr>
            <a:endParaRPr lang="en-US" altLang="en-US"/>
          </a:p>
          <a:p>
            <a:pPr marL="0" indent="0" algn="ctr">
              <a:buFontTx/>
              <a:buNone/>
              <a:defRPr/>
            </a:pPr>
            <a:endParaRPr lang="ko-KR" altLang="en-US"/>
          </a:p>
          <a:p>
            <a:pPr marL="342900" indent="-342900" algn="ctr">
              <a:buFontTx/>
              <a:buChar char="-"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15570"/>
          <a:stretch>
            <a:fillRect/>
          </a:stretch>
        </p:blipFill>
        <p:spPr>
          <a:xfrm>
            <a:off x="0" y="0"/>
            <a:ext cx="12196800" cy="686525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0" y="5442"/>
            <a:ext cx="12192000" cy="686162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0434213" y="5956481"/>
            <a:ext cx="218067" cy="801475"/>
            <a:chOff x="5918089" y="747925"/>
            <a:chExt cx="372208" cy="1368000"/>
          </a:xfrm>
        </p:grpSpPr>
        <p:sp>
          <p:nvSpPr>
            <p:cNvPr id="53" name="모서리가 둥근 직사각형 52"/>
            <p:cNvSpPr/>
            <p:nvPr/>
          </p:nvSpPr>
          <p:spPr>
            <a:xfrm rot="1289715" flipH="1">
              <a:off x="5918089" y="747925"/>
              <a:ext cx="45719" cy="1368000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 rot="20310284">
              <a:off x="6244578" y="1107254"/>
              <a:ext cx="45719" cy="988748"/>
            </a:xfrm>
            <a:prstGeom prst="roundRect">
              <a:avLst>
                <a:gd name="adj" fmla="val 50000"/>
              </a:avLst>
            </a:prstGeom>
            <a:solidFill>
              <a:srgbClr val="439D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 Bold"/>
                <a:ea typeface="나눔스퀘어 Bold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783620" y="6051635"/>
            <a:ext cx="1132155" cy="634223"/>
          </a:xfrm>
          <a:prstGeom prst="rect">
            <a:avLst/>
          </a:prstGeom>
          <a:solidFill>
            <a:srgbClr val="73B3D2"/>
          </a:solidFill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PowerPoint Design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Bold"/>
                <a:ea typeface="나눔스퀘어 Bold"/>
                <a:cs typeface="+mj-cs"/>
              </a:rPr>
              <a:t> EUN</a:t>
            </a:r>
          </a:p>
        </p:txBody>
      </p:sp>
      <p:sp>
        <p:nvSpPr>
          <p:cNvPr id="56" name="TextBox 45"/>
          <p:cNvSpPr txBox="1"/>
          <p:nvPr/>
        </p:nvSpPr>
        <p:spPr>
          <a:xfrm flipH="1">
            <a:off x="250388" y="215796"/>
            <a:ext cx="38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439DC5"/>
                </a:solidFill>
                <a:latin typeface="함초롬돋움" panose="020B0604000101010101" pitchFamily="34" charset="-128"/>
                <a:ea typeface="함초롬돋움" panose="020B0604000101010101" pitchFamily="34" charset="-128"/>
                <a:cs typeface="함초롬돋움" panose="020B0604000101010101" pitchFamily="34" charset="-128"/>
              </a:rPr>
              <a:t>진행 과정</a:t>
            </a:r>
          </a:p>
        </p:txBody>
      </p:sp>
      <p:sp>
        <p:nvSpPr>
          <p:cNvPr id="62" name="내용 개체 틀 2"/>
          <p:cNvSpPr>
            <a:spLocks noGrp="1"/>
          </p:cNvSpPr>
          <p:nvPr/>
        </p:nvSpPr>
        <p:spPr>
          <a:xfrm>
            <a:off x="358942" y="1563112"/>
            <a:ext cx="10972800" cy="403653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>
              <a:buFontTx/>
              <a:buChar char="-"/>
              <a:defRPr/>
            </a:pPr>
            <a:endParaRPr lang="ko-KR" altLang="en-US"/>
          </a:p>
        </p:txBody>
      </p:sp>
      <p:sp>
        <p:nvSpPr>
          <p:cNvPr id="63" name="내용 개체 틀 2"/>
          <p:cNvSpPr>
            <a:spLocks noGrp="1"/>
          </p:cNvSpPr>
          <p:nvPr/>
        </p:nvSpPr>
        <p:spPr>
          <a:xfrm>
            <a:off x="511342" y="1715512"/>
            <a:ext cx="10972800" cy="4838639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285750" indent="-285750">
              <a:buFont typeface="Wingdings"/>
              <a:buChar char="ü"/>
              <a:defRPr/>
            </a:pPr>
            <a:r>
              <a:rPr lang="ko-KR" altLang="en-US" b="1"/>
              <a:t>데이터 수집</a:t>
            </a:r>
          </a:p>
          <a:p>
            <a:pPr marL="0" indent="0">
              <a:buFontTx/>
              <a:buNone/>
              <a:defRPr/>
            </a:pPr>
            <a:r>
              <a:rPr lang="ko-KR" altLang="en-US"/>
              <a:t> </a:t>
            </a:r>
          </a:p>
          <a:p>
            <a:pPr marL="0" indent="0">
              <a:buFontTx/>
              <a:buNone/>
              <a:defRPr/>
            </a:pPr>
            <a:r>
              <a:rPr lang="en-US" altLang="ko-KR"/>
              <a:t>- </a:t>
            </a:r>
            <a:r>
              <a:rPr lang="ko-KR" altLang="en-US"/>
              <a:t>아고다 홈페이지에서 웹 크롤링으로 호텔</a:t>
            </a:r>
            <a:r>
              <a:rPr lang="en-US" altLang="ko-KR"/>
              <a:t>(1~5</a:t>
            </a:r>
            <a:r>
              <a:rPr lang="ko-KR" altLang="en-US"/>
              <a:t>성급</a:t>
            </a:r>
            <a:r>
              <a:rPr lang="en-US" altLang="ko-KR"/>
              <a:t>)</a:t>
            </a:r>
            <a:r>
              <a:rPr lang="ko-KR" altLang="en-US"/>
              <a:t> 리뷰 수집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 marL="285750" indent="-285750">
              <a:buFont typeface="Wingdings"/>
              <a:buChar char="ü"/>
              <a:defRPr/>
            </a:pPr>
            <a:r>
              <a:rPr lang="ko-KR" altLang="en-US" b="1"/>
              <a:t>데이터 전처리</a:t>
            </a:r>
            <a:r>
              <a:rPr lang="ko-KR" altLang="en-US">
                <a:solidFill>
                  <a:srgbClr val="439DC5"/>
                </a:solidFill>
                <a:latin typeface="상상토끼 정묵바위"/>
                <a:ea typeface="상상토끼 정묵바위"/>
              </a:rPr>
              <a:t> </a:t>
            </a:r>
          </a:p>
          <a:p>
            <a:pPr marL="0" indent="0">
              <a:buFontTx/>
              <a:buNone/>
              <a:defRPr/>
            </a:pPr>
            <a:endParaRPr lang="ko-KR" altLang="en-US">
              <a:solidFill>
                <a:srgbClr val="439DC5"/>
              </a:solidFill>
              <a:latin typeface="상상토끼 정묵바위"/>
              <a:ea typeface="상상토끼 정묵바위"/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Date</a:t>
            </a:r>
            <a:r>
              <a:rPr lang="ko-KR" altLang="en-US">
                <a:solidFill>
                  <a:schemeClr val="dk1"/>
                </a:solidFill>
              </a:rPr>
              <a:t> 컬럼 년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월로 분리</a:t>
            </a: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결측치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이상치 제거</a:t>
            </a: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ko-KR" altLang="en-US">
                <a:solidFill>
                  <a:schemeClr val="dk1"/>
                </a:solidFill>
              </a:rPr>
              <a:t>	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Country</a:t>
            </a:r>
            <a:r>
              <a:rPr lang="ko-KR" altLang="en-US"/>
              <a:t> 결측치 대한민국으로 변경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r>
              <a:rPr lang="ko-KR" altLang="en-US"/>
              <a:t>	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Review Title </a:t>
            </a:r>
            <a:r>
              <a:rPr lang="ko-KR" altLang="en-US"/>
              <a:t>결측치 제목없음으로 변경</a:t>
            </a: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한국인 국적 데이터만 선정 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컬럼 순서 변경</a:t>
            </a:r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리뷰 제목</a:t>
            </a:r>
            <a:r>
              <a:rPr lang="en-US" altLang="ko-KR"/>
              <a:t>,</a:t>
            </a:r>
            <a:r>
              <a:rPr lang="ko-KR" altLang="en-US"/>
              <a:t> 내용 한글만 가져오기</a:t>
            </a:r>
          </a:p>
          <a:p>
            <a:pPr marL="285750" indent="-285750">
              <a:buFontTx/>
              <a:buChar char="-"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endParaRPr lang="en-US" altLang="ko-KR"/>
          </a:p>
          <a:p>
            <a:pPr marL="0" indent="0">
              <a:buFontTx/>
              <a:buNone/>
              <a:defRPr/>
            </a:pPr>
            <a:endParaRPr lang="ko-KR" altLang="en-US"/>
          </a:p>
          <a:p>
            <a:pPr marL="0" indent="0"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518</Words>
  <Application>Microsoft Office PowerPoint</Application>
  <PresentationFormat>와이드스크린</PresentationFormat>
  <Paragraphs>182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나눔스퀘어 Bold</vt:lpstr>
      <vt:lpstr>맑은 고딕</vt:lpstr>
      <vt:lpstr>상상토끼 정묵바위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Hongyeol</dc:creator>
  <cp:lastModifiedBy>jiwoo</cp:lastModifiedBy>
  <cp:revision>141</cp:revision>
  <dcterms:created xsi:type="dcterms:W3CDTF">2020-04-16T15:34:56Z</dcterms:created>
  <dcterms:modified xsi:type="dcterms:W3CDTF">2023-05-05T06:35:01Z</dcterms:modified>
  <cp:version>1000.0000.01</cp:version>
</cp:coreProperties>
</file>